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6" r:id="rId6"/>
    <p:sldId id="269" r:id="rId7"/>
    <p:sldId id="262" r:id="rId8"/>
    <p:sldId id="260" r:id="rId9"/>
    <p:sldId id="261" r:id="rId10"/>
    <p:sldId id="267" r:id="rId11"/>
    <p:sldId id="268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F53C9199-FB09-4DF0-AAD4-9D6896D7D6E4}">
          <p14:sldIdLst>
            <p14:sldId id="256"/>
            <p14:sldId id="257"/>
            <p14:sldId id="258"/>
            <p14:sldId id="259"/>
            <p14:sldId id="266"/>
            <p14:sldId id="269"/>
            <p14:sldId id="262"/>
            <p14:sldId id="260"/>
            <p14:sldId id="261"/>
            <p14:sldId id="267"/>
            <p14:sldId id="268"/>
            <p14:sldId id="263"/>
            <p14:sldId id="264"/>
            <p14:sldId id="265"/>
          </p14:sldIdLst>
        </p14:section>
        <p14:section name="Sekcia bez názvu" id="{9E1F651F-1655-44C1-8D03-8B2B806A99D2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60F6B-01BA-49F2-A139-EA54FC575DD6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8CFA2-803C-468C-BED9-D7036FD2F6A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9781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163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063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808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1581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0238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3732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9717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3739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5225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741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96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384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4202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792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833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7385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156EF-FED8-4167-B598-05DAC79D2D7B}" type="datetimeFigureOut">
              <a:rPr lang="sk-SK" smtClean="0"/>
              <a:t>15.1.2020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CDC0364-AB02-4F11-8F6C-A3A468CA1E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620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82618" y="1754909"/>
            <a:ext cx="9144000" cy="135846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400" b="1" i="1" dirty="0" smtClean="0"/>
              <a:t>Vybrané nedostatky znaleckých úkonov</a:t>
            </a:r>
            <a:endParaRPr lang="sk-SK" sz="4400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37236" y="4599565"/>
            <a:ext cx="3297382" cy="766762"/>
          </a:xfrm>
        </p:spPr>
        <p:txBody>
          <a:bodyPr>
            <a:normAutofit fontScale="92500" lnSpcReduction="10000"/>
          </a:bodyPr>
          <a:lstStyle/>
          <a:p>
            <a:r>
              <a:rPr lang="sk-SK" sz="2000" b="1" dirty="0" smtClean="0">
                <a:solidFill>
                  <a:schemeClr val="tx1"/>
                </a:solidFill>
              </a:rPr>
              <a:t>JUDr. Ján </a:t>
            </a:r>
            <a:r>
              <a:rPr lang="sk-SK" sz="2000" b="1" dirty="0" err="1" smtClean="0">
                <a:solidFill>
                  <a:schemeClr val="tx1"/>
                </a:solidFill>
              </a:rPr>
              <a:t>Dankovčik</a:t>
            </a:r>
            <a:endParaRPr lang="sk-SK" sz="2000" b="1" dirty="0" smtClean="0">
              <a:solidFill>
                <a:schemeClr val="tx1"/>
              </a:solidFill>
            </a:endParaRPr>
          </a:p>
          <a:p>
            <a:r>
              <a:rPr lang="sk-SK" sz="2000" b="1" dirty="0" smtClean="0">
                <a:solidFill>
                  <a:schemeClr val="tx1"/>
                </a:solidFill>
              </a:rPr>
              <a:t>Mgr. Matej </a:t>
            </a:r>
            <a:r>
              <a:rPr lang="sk-SK" sz="2000" b="1" dirty="0" err="1" smtClean="0">
                <a:solidFill>
                  <a:schemeClr val="tx1"/>
                </a:solidFill>
              </a:rPr>
              <a:t>Kožlej</a:t>
            </a:r>
            <a:endParaRPr lang="sk-SK" sz="2000" b="1" dirty="0" smtClean="0">
              <a:solidFill>
                <a:schemeClr val="tx1"/>
              </a:solidFill>
            </a:endParaRPr>
          </a:p>
        </p:txBody>
      </p:sp>
      <p:pic>
        <p:nvPicPr>
          <p:cNvPr id="1026" name="Obrázok 7" descr="cid:image003.jpg@01D21D5D.592B27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236" y="5366327"/>
            <a:ext cx="2613891" cy="95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1422402" y="5947482"/>
            <a:ext cx="3445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V Žiline, 12. septembra 2019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5226466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2623127" y="5878721"/>
            <a:ext cx="892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neodcitovanie otázky zadávateľa v časti III. Záver znaleckého úkonu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1653310" y="4543576"/>
            <a:ext cx="9766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k-SK" b="1" dirty="0"/>
              <a:t>povinnosť znalca dodržiavať </a:t>
            </a:r>
            <a:r>
              <a:rPr lang="sk-SK" b="1" dirty="0" smtClean="0"/>
              <a:t>predpísanú </a:t>
            </a:r>
            <a:r>
              <a:rPr lang="sk-SK" b="1" u="sng" dirty="0"/>
              <a:t>formu časti </a:t>
            </a:r>
            <a:r>
              <a:rPr lang="sk-SK" b="1" u="sng" dirty="0" smtClean="0"/>
              <a:t>III. Záver</a:t>
            </a:r>
            <a:r>
              <a:rPr lang="sk-SK" b="1" dirty="0" smtClean="0"/>
              <a:t> </a:t>
            </a:r>
            <a:r>
              <a:rPr lang="sk-SK" b="1" dirty="0"/>
              <a:t>znaleckého posudku podľa prílohy č. 6 k vyhláške MS SR č. 228/2018 Z. z. pri vypracovaní znaleckých úkonov:</a:t>
            </a:r>
          </a:p>
          <a:p>
            <a:endParaRPr lang="sk-SK" dirty="0"/>
          </a:p>
        </p:txBody>
      </p:sp>
      <p:sp>
        <p:nvSpPr>
          <p:cNvPr id="2" name="BlokTextu 1"/>
          <p:cNvSpPr txBox="1"/>
          <p:nvPr/>
        </p:nvSpPr>
        <p:spPr>
          <a:xfrm>
            <a:off x="2623127" y="674424"/>
            <a:ext cx="765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i="1" dirty="0" smtClean="0"/>
              <a:t>Vysvetlenie pojmov:</a:t>
            </a:r>
            <a:endParaRPr lang="sk-SK" b="1" i="1" dirty="0"/>
          </a:p>
        </p:txBody>
      </p:sp>
      <p:sp>
        <p:nvSpPr>
          <p:cNvPr id="3" name="BlokTextu 2"/>
          <p:cNvSpPr txBox="1"/>
          <p:nvPr/>
        </p:nvSpPr>
        <p:spPr>
          <a:xfrm>
            <a:off x="2754312" y="1182255"/>
            <a:ext cx="7895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i="1" u="sng" dirty="0" smtClean="0"/>
              <a:t>Úloha znalca </a:t>
            </a:r>
            <a:r>
              <a:rPr lang="sk-SK" b="1" dirty="0" smtClean="0"/>
              <a:t>- zodpovedanie otázok položených zadávateľom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2754312" y="1699492"/>
            <a:ext cx="8070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i="1" u="sng" dirty="0" smtClean="0"/>
              <a:t>Účel znaleckého úkonu </a:t>
            </a:r>
            <a:r>
              <a:rPr lang="sk-SK" b="1" dirty="0" smtClean="0"/>
              <a:t>– súdne konanie (civilné/trestné), v rámci ktorého bolo požiadané o vypracovanie znaleckého úkonu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2754312" y="2493728"/>
            <a:ext cx="8070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i="1" u="sng" dirty="0" smtClean="0"/>
              <a:t>Predmet znaleckého úkonu </a:t>
            </a:r>
            <a:r>
              <a:rPr lang="sk-SK" b="1" dirty="0" smtClean="0"/>
              <a:t>– konkrétna vec podrobená znaleckému skúmaniu</a:t>
            </a:r>
            <a:endParaRPr lang="sk-SK" b="1" dirty="0"/>
          </a:p>
        </p:txBody>
      </p:sp>
      <p:sp>
        <p:nvSpPr>
          <p:cNvPr id="11" name="BlokTextu 10"/>
          <p:cNvSpPr txBox="1"/>
          <p:nvPr/>
        </p:nvSpPr>
        <p:spPr>
          <a:xfrm>
            <a:off x="2754311" y="3287964"/>
            <a:ext cx="8338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i="1" u="sng" dirty="0" smtClean="0"/>
              <a:t>Objekt znaleckého úkonu </a:t>
            </a:r>
            <a:r>
              <a:rPr lang="sk-SK" b="1" dirty="0" smtClean="0"/>
              <a:t>– určitá skutočnosť/vlastnosť, ktorá sa skúma/zisťuje na predmete znaleckého skúmania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11473323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662544" y="618837"/>
            <a:ext cx="9799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k-SK" b="1" dirty="0"/>
              <a:t>povinnosť znalca dodržiavať </a:t>
            </a:r>
            <a:r>
              <a:rPr lang="sk-SK" b="1" dirty="0" smtClean="0"/>
              <a:t>predpísanú </a:t>
            </a:r>
            <a:r>
              <a:rPr lang="sk-SK" b="1" u="sng" dirty="0"/>
              <a:t>formu časti </a:t>
            </a:r>
            <a:r>
              <a:rPr lang="sk-SK" b="1" u="sng" dirty="0" smtClean="0"/>
              <a:t>IV. Prílohy</a:t>
            </a:r>
            <a:r>
              <a:rPr lang="sk-SK" b="1" dirty="0" smtClean="0"/>
              <a:t> </a:t>
            </a:r>
            <a:r>
              <a:rPr lang="sk-SK" b="1" dirty="0"/>
              <a:t>znaleckého posudku podľa prílohy č. 6 k vyhláške MS SR č. 228/2018 Z. z. pri vypracovaní znaleckých úkonov: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2484579" y="1879913"/>
            <a:ext cx="8423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opatrenie podpisom znalca a odtlačkom úradnej pečiatky znalca časť IV. Prílohy vypracovaného znaleckého úkonu;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2475346" y="2706346"/>
            <a:ext cx="843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uvedenie doložky o následkoch podania vedome nepravdivého znaleckého posudku v časti IV. Prílohy vypracovaného znaleckého úkonu</a:t>
            </a:r>
            <a:endParaRPr lang="sk-SK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1657928" y="4156653"/>
            <a:ext cx="9790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k-SK" b="1" dirty="0"/>
              <a:t>povinnosť znalca dodržiavať </a:t>
            </a:r>
            <a:r>
              <a:rPr lang="sk-SK" b="1" dirty="0" smtClean="0"/>
              <a:t>predpísanú </a:t>
            </a:r>
            <a:r>
              <a:rPr lang="sk-SK" b="1" u="sng" dirty="0"/>
              <a:t>formu časti </a:t>
            </a:r>
            <a:r>
              <a:rPr lang="sk-SK" b="1" u="sng" dirty="0" smtClean="0"/>
              <a:t>V</a:t>
            </a:r>
            <a:r>
              <a:rPr lang="sk-SK" b="1" u="sng" dirty="0"/>
              <a:t>. </a:t>
            </a:r>
            <a:r>
              <a:rPr lang="sk-SK" b="1" u="sng" dirty="0" smtClean="0"/>
              <a:t>Znalecká doložka</a:t>
            </a:r>
            <a:r>
              <a:rPr lang="sk-SK" b="1" dirty="0" smtClean="0"/>
              <a:t> </a:t>
            </a:r>
            <a:r>
              <a:rPr lang="sk-SK" b="1" dirty="0"/>
              <a:t>znaleckého posudku podľa prílohy č. 6 k vyhláške MS SR č. 228/2018 Z. z. pri vypracovaní znaleckých úkonov:</a:t>
            </a:r>
          </a:p>
          <a:p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2475346" y="5514627"/>
            <a:ext cx="8848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uvádzanie údajov o dátume vypracovania znaleckého úkonu a fakturovaní znaleckého úkonu do znaleckej doložky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68684914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05891" y="624110"/>
            <a:ext cx="9398721" cy="696690"/>
          </a:xfrm>
        </p:spPr>
        <p:txBody>
          <a:bodyPr>
            <a:normAutofit/>
          </a:bodyPr>
          <a:lstStyle/>
          <a:p>
            <a:pPr algn="ctr"/>
            <a:r>
              <a:rPr lang="sk-SK" sz="2800" b="1" dirty="0" smtClean="0"/>
              <a:t>B. Spôsobenie prieťahov </a:t>
            </a:r>
            <a:r>
              <a:rPr lang="sk-SK" sz="2800" b="1" dirty="0"/>
              <a:t>(§26 ods. 1 písm. </a:t>
            </a:r>
            <a:r>
              <a:rPr lang="sk-SK" sz="2800" b="1" dirty="0" smtClean="0"/>
              <a:t>b) </a:t>
            </a:r>
            <a:r>
              <a:rPr lang="sk-SK" sz="2800" b="1" dirty="0"/>
              <a:t>ZZTP)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413720" y="1468581"/>
            <a:ext cx="4901479" cy="415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b="1" u="sng" dirty="0" smtClean="0">
                <a:solidFill>
                  <a:schemeClr val="tx1"/>
                </a:solidFill>
              </a:rPr>
              <a:t>Kedy k prieťahom dochádza ?</a:t>
            </a:r>
            <a:endParaRPr lang="sk-SK" sz="2000" b="1" u="sng" dirty="0">
              <a:solidFill>
                <a:schemeClr val="tx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427214" y="2031998"/>
            <a:ext cx="8756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ak znalec nevypracuje a neodovzdá znalecký úkon včas (v stanovenej lehote) resp. vôbec</a:t>
            </a:r>
            <a:endParaRPr lang="sk-SK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2427214" y="282611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deliktuálna zodpovednosť znalca vzniká 31. dňom omeškania znalca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2413720" y="3419455"/>
            <a:ext cx="5624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u="sng" dirty="0" smtClean="0"/>
              <a:t>Ako predísť prieťahom ?</a:t>
            </a:r>
            <a:endParaRPr lang="sk-SK" sz="2000" b="1" u="sng" dirty="0"/>
          </a:p>
        </p:txBody>
      </p:sp>
      <p:sp>
        <p:nvSpPr>
          <p:cNvPr id="7" name="BlokTextu 6"/>
          <p:cNvSpPr txBox="1"/>
          <p:nvPr/>
        </p:nvSpPr>
        <p:spPr>
          <a:xfrm>
            <a:off x="2427214" y="3926056"/>
            <a:ext cx="802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orgány verejnej moci – povinnosť pred zadaním znaleckého úkonu (§ 16 ods. 7 ZZTP):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3274290" y="4609234"/>
            <a:ext cx="6206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zistiť možnosti uskutočnenia;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3274290" y="5294557"/>
            <a:ext cx="7205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ozrejmiť znalcovi obsah a rozsah znaleckého dokazovania;</a:t>
            </a:r>
            <a:endParaRPr lang="sk-SK" b="1" dirty="0"/>
          </a:p>
        </p:txBody>
      </p:sp>
      <p:sp>
        <p:nvSpPr>
          <p:cNvPr id="10" name="BlokTextu 9"/>
          <p:cNvSpPr txBox="1"/>
          <p:nvPr/>
        </p:nvSpPr>
        <p:spPr>
          <a:xfrm>
            <a:off x="3315855" y="5975578"/>
            <a:ext cx="7122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konzultovať druh znaleckého úkonu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0065488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4363" y="624110"/>
            <a:ext cx="9380249" cy="1280890"/>
          </a:xfrm>
        </p:spPr>
        <p:txBody>
          <a:bodyPr>
            <a:normAutofit/>
          </a:bodyPr>
          <a:lstStyle/>
          <a:p>
            <a:pPr algn="ctr"/>
            <a:r>
              <a:rPr lang="sk-SK" sz="2800" b="1" dirty="0" smtClean="0"/>
              <a:t>C. Neposkytnutie potrebnej súčinnosti MS SR </a:t>
            </a:r>
            <a:r>
              <a:rPr lang="sk-SK" sz="2800" b="1" dirty="0"/>
              <a:t>(§26 ods. 1 písm. </a:t>
            </a:r>
            <a:r>
              <a:rPr lang="sk-SK" sz="2800" b="1" dirty="0" smtClean="0"/>
              <a:t>c) </a:t>
            </a:r>
            <a:r>
              <a:rPr lang="sk-SK" sz="2800" b="1" dirty="0"/>
              <a:t>ZZTP)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24363" y="2669007"/>
            <a:ext cx="1761115" cy="452582"/>
          </a:xfrm>
        </p:spPr>
        <p:txBody>
          <a:bodyPr>
            <a:normAutofit/>
          </a:bodyPr>
          <a:lstStyle/>
          <a:p>
            <a:r>
              <a:rPr lang="sk-SK" sz="2000" b="1" u="sng" dirty="0" smtClean="0">
                <a:solidFill>
                  <a:schemeClr val="tx1"/>
                </a:solidFill>
              </a:rPr>
              <a:t>Prax:</a:t>
            </a:r>
            <a:endParaRPr lang="sk-SK" sz="2000" b="1" u="sng" dirty="0">
              <a:solidFill>
                <a:schemeClr val="tx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2552267" y="3303427"/>
            <a:ext cx="83180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výzvy ministerstva na predloženie rovnopisov vypracovaných znaleckých úkonov pri preverovaní podnetov na znalcov </a:t>
            </a:r>
            <a:r>
              <a:rPr lang="sk-SK" b="1" i="1" dirty="0" smtClean="0"/>
              <a:t>( povinnosť znalca viesť archív všetkých úkonov do 10 rokov od ich vykonania v zmysle § 17 ods. 10 ZZTP)</a:t>
            </a:r>
            <a:endParaRPr lang="sk-SK" b="1" i="1" dirty="0"/>
          </a:p>
        </p:txBody>
      </p:sp>
      <p:sp>
        <p:nvSpPr>
          <p:cNvPr id="8" name="BlokTextu 7"/>
          <p:cNvSpPr txBox="1"/>
          <p:nvPr/>
        </p:nvSpPr>
        <p:spPr>
          <a:xfrm>
            <a:off x="2553239" y="4991201"/>
            <a:ext cx="8522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Rozhodnutie Krajského súdu v Bratislave zo dňa 14.09.2017 v konaní </a:t>
            </a:r>
            <a:r>
              <a:rPr lang="sk-SK" b="1" dirty="0" err="1" smtClean="0"/>
              <a:t>sp</a:t>
            </a:r>
            <a:r>
              <a:rPr lang="sk-SK" b="1" dirty="0" smtClean="0"/>
              <a:t>. zn. 6S/211/2015 – na znalcov sa nevzťahuje povinnosť mlčanlivosti pri výzve MS SR na poskytnutie súčinnosti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2552267" y="1984985"/>
            <a:ext cx="9270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ustanovenie povinnosti znalca v § 27 ods. 3 ZZTP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9396533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19761" y="2720765"/>
            <a:ext cx="5941475" cy="1280890"/>
          </a:xfrm>
        </p:spPr>
        <p:txBody>
          <a:bodyPr>
            <a:noAutofit/>
          </a:bodyPr>
          <a:lstStyle/>
          <a:p>
            <a:r>
              <a:rPr lang="sk-SK" sz="4000" b="1" dirty="0" smtClean="0"/>
              <a:t>Ďakujem za pozornosť</a:t>
            </a:r>
            <a:endParaRPr lang="sk-SK" sz="4000" b="1" dirty="0"/>
          </a:p>
        </p:txBody>
      </p:sp>
    </p:spTree>
    <p:extLst>
      <p:ext uri="{BB962C8B-B14F-4D97-AF65-F5344CB8AC3E}">
        <p14:creationId xmlns:p14="http://schemas.microsoft.com/office/powerpoint/2010/main" val="484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9563" y="624110"/>
            <a:ext cx="9685049" cy="715163"/>
          </a:xfrm>
        </p:spPr>
        <p:txBody>
          <a:bodyPr>
            <a:normAutofit/>
          </a:bodyPr>
          <a:lstStyle/>
          <a:p>
            <a:r>
              <a:rPr lang="sk-SK" sz="3200" b="1" u="sng" dirty="0" smtClean="0"/>
              <a:t>Iné správne delikty znalcov (§ 26 ods. 1 ZZTP)</a:t>
            </a:r>
            <a:endParaRPr lang="sk-SK" sz="3200" b="1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220058" y="2018144"/>
            <a:ext cx="9350301" cy="6881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b="1" dirty="0">
                <a:solidFill>
                  <a:schemeClr val="tx1"/>
                </a:solidFill>
              </a:rPr>
              <a:t>a</a:t>
            </a:r>
            <a:r>
              <a:rPr lang="sk-SK" sz="2000" b="1" dirty="0" smtClean="0">
                <a:solidFill>
                  <a:schemeClr val="tx1"/>
                </a:solidFill>
              </a:rPr>
              <a:t>) poruší povinnosť pri výkone znaleckej činnosti alebo v súvislosti s výkonom znaleckej činnosti;</a:t>
            </a:r>
            <a:endParaRPr lang="sk-SK" sz="2000" b="1" dirty="0">
              <a:solidFill>
                <a:schemeClr val="tx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244435" y="3498442"/>
            <a:ext cx="85251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b) spôsobí prieťahy v konaní, v ktorom bol ustanovený alebo pribratý, za spôsobenie prieťahov sa považuje prekročenie lehoty o viac ako 30 dní;</a:t>
            </a:r>
            <a:endParaRPr lang="sk-SK" sz="20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2244435" y="5306292"/>
            <a:ext cx="8885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c) neposkytnutie potrebnej súčinnosti MS SR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1377173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7127" y="624109"/>
            <a:ext cx="10132291" cy="1527964"/>
          </a:xfrm>
        </p:spPr>
        <p:txBody>
          <a:bodyPr>
            <a:noAutofit/>
          </a:bodyPr>
          <a:lstStyle/>
          <a:p>
            <a:pPr algn="ctr"/>
            <a:r>
              <a:rPr lang="sk-SK" sz="2800" b="1" dirty="0" smtClean="0"/>
              <a:t>A. Porušenie povinnosti pri výkone znaleckej činnosti alebo v súvislosti s výkonom znaleckej činnosti (§26 ods. 1 písm. a) ZZTP)</a:t>
            </a:r>
            <a:endParaRPr lang="sk-SK" sz="28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587570" y="2631513"/>
            <a:ext cx="8672945" cy="452583"/>
          </a:xfrm>
        </p:spPr>
        <p:txBody>
          <a:bodyPr/>
          <a:lstStyle/>
          <a:p>
            <a:pPr marL="0" indent="0">
              <a:buNone/>
            </a:pPr>
            <a:r>
              <a:rPr lang="sk-SK" b="1" dirty="0" smtClean="0">
                <a:solidFill>
                  <a:schemeClr val="tx1"/>
                </a:solidFill>
              </a:rPr>
              <a:t>1. Nevykonanie znaleckých úkonov riadne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530763" y="3510182"/>
            <a:ext cx="7675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2. Prekročenie rozsahu znaleckého oprávnenia</a:t>
            </a:r>
            <a:endParaRPr lang="sk-SK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2530764" y="4362175"/>
            <a:ext cx="7795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3. Nezapísanie údajov do elektronického denníka znalca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2530763" y="5184270"/>
            <a:ext cx="7795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4. Iné pochybenia formálneho charakteru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64855761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6365" y="624111"/>
            <a:ext cx="9888248" cy="1029198"/>
          </a:xfrm>
        </p:spPr>
        <p:txBody>
          <a:bodyPr>
            <a:normAutofit/>
          </a:bodyPr>
          <a:lstStyle/>
          <a:p>
            <a:pPr algn="ctr"/>
            <a:r>
              <a:rPr lang="sk-SK" sz="2800" b="1" dirty="0" smtClean="0"/>
              <a:t>A.1 Nevykonanie znaleckých úkonov riadne (</a:t>
            </a:r>
            <a:r>
              <a:rPr lang="sk-SK" sz="2800" b="1" dirty="0" err="1" smtClean="0"/>
              <a:t>preskúmateľnosť</a:t>
            </a:r>
            <a:r>
              <a:rPr lang="sk-SK" sz="2800" b="1" dirty="0" smtClean="0"/>
              <a:t>)</a:t>
            </a:r>
            <a:endParaRPr lang="sk-SK" sz="28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505807" y="4354589"/>
            <a:ext cx="7648191" cy="385078"/>
          </a:xfrm>
        </p:spPr>
        <p:txBody>
          <a:bodyPr>
            <a:noAutofit/>
          </a:bodyPr>
          <a:lstStyle/>
          <a:p>
            <a:endParaRPr lang="sk-SK" b="1" u="sng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sk-SK" b="1" u="sng" dirty="0" smtClean="0">
                <a:solidFill>
                  <a:schemeClr val="tx1"/>
                </a:solidFill>
              </a:rPr>
              <a:t>Čo znamená preskúmateľnosť znaleckého úkonu ?</a:t>
            </a:r>
          </a:p>
          <a:p>
            <a:pPr marL="285750" indent="-285750" algn="just">
              <a:buFontTx/>
              <a:buChar char="-"/>
            </a:pPr>
            <a:r>
              <a:rPr lang="sk-SK" b="1" dirty="0" smtClean="0">
                <a:solidFill>
                  <a:schemeClr val="tx1"/>
                </a:solidFill>
              </a:rPr>
              <a:t>Rozhodnutie MS SR zo dňa 08.04.2011 v konaní č. 13927/2011/51;</a:t>
            </a:r>
            <a:endParaRPr lang="sk-SK" b="1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sk-SK" b="1" dirty="0">
                <a:solidFill>
                  <a:schemeClr val="tx1"/>
                </a:solidFill>
              </a:rPr>
              <a:t>Rozsudok NS Č</a:t>
            </a:r>
            <a:r>
              <a:rPr lang="sk-SK" b="1" dirty="0" smtClean="0">
                <a:solidFill>
                  <a:schemeClr val="tx1"/>
                </a:solidFill>
              </a:rPr>
              <a:t>R </a:t>
            </a:r>
            <a:r>
              <a:rPr lang="sk-SK" b="1" dirty="0">
                <a:solidFill>
                  <a:schemeClr val="tx1"/>
                </a:solidFill>
              </a:rPr>
              <a:t>zo dňa 06.01.2010 v konaní </a:t>
            </a:r>
            <a:r>
              <a:rPr lang="sk-SK" b="1" dirty="0" err="1">
                <a:solidFill>
                  <a:schemeClr val="tx1"/>
                </a:solidFill>
              </a:rPr>
              <a:t>sp</a:t>
            </a:r>
            <a:r>
              <a:rPr lang="sk-SK" b="1" dirty="0">
                <a:solidFill>
                  <a:schemeClr val="tx1"/>
                </a:solidFill>
              </a:rPr>
              <a:t>. zn. 30 </a:t>
            </a:r>
            <a:r>
              <a:rPr lang="sk-SK" b="1" dirty="0" err="1">
                <a:solidFill>
                  <a:schemeClr val="tx1"/>
                </a:solidFill>
              </a:rPr>
              <a:t>Cdo</a:t>
            </a:r>
            <a:r>
              <a:rPr lang="sk-SK" b="1" dirty="0">
                <a:solidFill>
                  <a:schemeClr val="tx1"/>
                </a:solidFill>
              </a:rPr>
              <a:t> 5359/2007</a:t>
            </a:r>
          </a:p>
          <a:p>
            <a:endParaRPr lang="sk-SK" b="1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k-SK" sz="2000" b="1" u="sng" dirty="0">
              <a:solidFill>
                <a:schemeClr val="tx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2637691" y="2971800"/>
            <a:ext cx="9101409" cy="1285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k-SK" b="1" u="sng" dirty="0"/>
              <a:t>K</a:t>
            </a:r>
            <a:r>
              <a:rPr lang="sk-SK" b="1" u="sng" dirty="0" smtClean="0"/>
              <a:t>to je príslušný skúmať </a:t>
            </a:r>
            <a:r>
              <a:rPr lang="sk-SK" b="1" u="sng" dirty="0" err="1" smtClean="0"/>
              <a:t>preskúmateľnosť</a:t>
            </a:r>
            <a:r>
              <a:rPr lang="sk-SK" b="1" u="sng" dirty="0" smtClean="0"/>
              <a:t>?</a:t>
            </a:r>
          </a:p>
          <a:p>
            <a:pPr algn="just">
              <a:lnSpc>
                <a:spcPct val="150000"/>
              </a:lnSpc>
            </a:pPr>
            <a:r>
              <a:rPr lang="sk-SK" b="1" dirty="0" smtClean="0"/>
              <a:t>- Rozsudok Krajského súdu v Bratislave zo dňa 15.11.2018 v konaní </a:t>
            </a:r>
            <a:r>
              <a:rPr lang="sk-SK" b="1" dirty="0" err="1" smtClean="0"/>
              <a:t>sp</a:t>
            </a:r>
            <a:r>
              <a:rPr lang="sk-SK" b="1" dirty="0" smtClean="0"/>
              <a:t>. zn. 6S/22/2018</a:t>
            </a:r>
            <a:endParaRPr lang="sk-SK" b="1" dirty="0"/>
          </a:p>
        </p:txBody>
      </p:sp>
      <p:sp>
        <p:nvSpPr>
          <p:cNvPr id="4" name="Obdĺžnik 3"/>
          <p:cNvSpPr/>
          <p:nvPr/>
        </p:nvSpPr>
        <p:spPr>
          <a:xfrm>
            <a:off x="2637692" y="1653308"/>
            <a:ext cx="800979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k-SK" b="1" u="sng" dirty="0"/>
              <a:t>Na čo sa MS SR zameriava pri preskúmavaní znaleckých úkonov?</a:t>
            </a:r>
          </a:p>
          <a:p>
            <a:pPr>
              <a:lnSpc>
                <a:spcPct val="150000"/>
              </a:lnSpc>
            </a:pPr>
            <a:r>
              <a:rPr lang="sk-SK" b="1" dirty="0"/>
              <a:t>- logickosť, odôvodnenosť, zrozumiteľnosť, zjavné excesy , formálne náležitosti</a:t>
            </a:r>
          </a:p>
        </p:txBody>
      </p:sp>
    </p:spTree>
    <p:extLst>
      <p:ext uri="{BB962C8B-B14F-4D97-AF65-F5344CB8AC3E}">
        <p14:creationId xmlns:p14="http://schemas.microsoft.com/office/powerpoint/2010/main" val="38536190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422955" y="1435435"/>
            <a:ext cx="8894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b="1" dirty="0" smtClean="0"/>
              <a:t>- ak sú podkladom znaleckého skúmania údaje z vyšetrovacieho spisu, je potrebné na </a:t>
            </a:r>
            <a:r>
              <a:rPr lang="sk-SK" b="1" dirty="0" err="1" smtClean="0"/>
              <a:t>ne</a:t>
            </a:r>
            <a:r>
              <a:rPr lang="sk-SK" b="1" dirty="0" smtClean="0"/>
              <a:t> náležite odkázať – uvedením čísla listov vyšetrovacieho spisu (Rozsudok Krajského súdu v Bratislave zo dňa 25.05.2016 v konaní </a:t>
            </a:r>
            <a:r>
              <a:rPr lang="sk-SK" b="1" dirty="0" err="1" smtClean="0"/>
              <a:t>sp</a:t>
            </a:r>
            <a:r>
              <a:rPr lang="sk-SK" b="1" dirty="0" smtClean="0"/>
              <a:t>. zn. 6S/211/2014);</a:t>
            </a:r>
            <a:endParaRPr lang="sk-SK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2422955" y="4443184"/>
            <a:ext cx="8894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b="1" dirty="0" smtClean="0"/>
              <a:t>- ak sú podkladom znaleckého skúmania údaje u iného znaleckého posudku, je potrebné tento znalecký posudok náležite identifikovať;</a:t>
            </a:r>
            <a:endParaRPr lang="sk-SK" b="1" dirty="0"/>
          </a:p>
        </p:txBody>
      </p:sp>
      <p:sp>
        <p:nvSpPr>
          <p:cNvPr id="2" name="BlokTextu 1"/>
          <p:cNvSpPr txBox="1"/>
          <p:nvPr/>
        </p:nvSpPr>
        <p:spPr>
          <a:xfrm>
            <a:off x="2585070" y="536265"/>
            <a:ext cx="7223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u="sng" dirty="0" smtClean="0"/>
              <a:t>Prípady z praxe - nezabezpečenie </a:t>
            </a:r>
            <a:r>
              <a:rPr lang="sk-SK" sz="2000" b="1" u="sng" dirty="0" err="1" smtClean="0"/>
              <a:t>preskúmateľnosť</a:t>
            </a:r>
            <a:r>
              <a:rPr lang="sk-SK" sz="2000" b="1" u="sng" dirty="0" smtClean="0"/>
              <a:t>:</a:t>
            </a:r>
            <a:endParaRPr lang="sk-SK" sz="2000" b="1" u="sng" dirty="0"/>
          </a:p>
        </p:txBody>
      </p:sp>
      <p:sp>
        <p:nvSpPr>
          <p:cNvPr id="7" name="BlokTextu 6"/>
          <p:cNvSpPr txBox="1"/>
          <p:nvPr/>
        </p:nvSpPr>
        <p:spPr>
          <a:xfrm>
            <a:off x="2422955" y="3143485"/>
            <a:ext cx="88946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b="1" dirty="0"/>
              <a:t>- odborná literatúra použitá znalcom počas znaleckého skúmania musí byť v znaleckom úkone náležite označená pre jej riadnu identifikáciu; </a:t>
            </a:r>
          </a:p>
          <a:p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2422955" y="5597236"/>
            <a:ext cx="90024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b="1" dirty="0" smtClean="0"/>
              <a:t>- vnútorná logickosť znaleckého úkonu – podklady znaleckého skúmania uvedené v časti IV. Prílohy musia byť totožné s podkladmi uvedenými v časti I. Úvod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42180425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65781"/>
          </a:xfrm>
        </p:spPr>
        <p:txBody>
          <a:bodyPr>
            <a:normAutofit/>
          </a:bodyPr>
          <a:lstStyle/>
          <a:p>
            <a:r>
              <a:rPr lang="sk-SK" sz="2000" b="1" u="sng" dirty="0" smtClean="0"/>
              <a:t>Prípady z praxe – nevypracovanie znaleckého úkonu riadne:</a:t>
            </a:r>
            <a:endParaRPr lang="sk-SK" sz="2000" b="1" u="sng" dirty="0"/>
          </a:p>
        </p:txBody>
      </p:sp>
      <p:sp>
        <p:nvSpPr>
          <p:cNvPr id="4" name="BlokTextu 3"/>
          <p:cNvSpPr txBox="1"/>
          <p:nvPr/>
        </p:nvSpPr>
        <p:spPr>
          <a:xfrm>
            <a:off x="2592925" y="3205537"/>
            <a:ext cx="83905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- právne predpisy neaplikované znalcom počas znaleckého skúmania nesmú byť </a:t>
            </a:r>
            <a:r>
              <a:rPr lang="sk-SK" b="1" dirty="0" smtClean="0"/>
              <a:t>uvádzané </a:t>
            </a:r>
            <a:r>
              <a:rPr lang="sk-SK" b="1" dirty="0"/>
              <a:t>ako podklady znaleckého skúmania v časti I. Úvod, ani v časti IV. Prílohy vypracovaného znaleckého </a:t>
            </a:r>
            <a:r>
              <a:rPr lang="sk-SK" b="1" dirty="0" smtClean="0"/>
              <a:t>úkonu</a:t>
            </a:r>
            <a:endParaRPr lang="sk-SK" b="1" dirty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2592925" y="1686049"/>
            <a:ext cx="8222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b="1" dirty="0" smtClean="0"/>
              <a:t>- znalec je po prijatí objednávky povinný znalecký úkon vypracovať (zodpovedať všetky položené otázky), ak zodpovedanie otázky nie je podľa znalca možné, musí odmietnuť vykonať znalecký úkon;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57079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9897485" cy="825999"/>
          </a:xfrm>
        </p:spPr>
        <p:txBody>
          <a:bodyPr>
            <a:normAutofit/>
          </a:bodyPr>
          <a:lstStyle/>
          <a:p>
            <a:pPr algn="ctr"/>
            <a:r>
              <a:rPr lang="sk-SK" sz="2800" b="1" dirty="0" smtClean="0"/>
              <a:t>A.2 Prekročenie rozsahu znaleckého oprávnenia</a:t>
            </a:r>
            <a:endParaRPr lang="sk-SK" sz="28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592924" y="1308391"/>
            <a:ext cx="6222279" cy="3879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b="1" u="sng" dirty="0" smtClean="0">
                <a:solidFill>
                  <a:schemeClr val="tx1"/>
                </a:solidFill>
              </a:rPr>
              <a:t>Č</a:t>
            </a:r>
            <a:r>
              <a:rPr lang="sk-SK" b="1" u="sng" dirty="0" smtClean="0">
                <a:solidFill>
                  <a:schemeClr val="tx1"/>
                </a:solidFill>
              </a:rPr>
              <a:t>o je obsahom znaleckého oprávnenia ?</a:t>
            </a:r>
            <a:endParaRPr lang="sk-SK" b="1" u="sng" dirty="0">
              <a:solidFill>
                <a:schemeClr val="tx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592925" y="1808618"/>
            <a:ext cx="8558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príloha č. 2 k vyhláške MS SR č. 228/2018 Z. z. – pozitívne vymedzenie</a:t>
            </a:r>
            <a:endParaRPr lang="sk-SK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2592925" y="3159484"/>
            <a:ext cx="7259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u="sng" dirty="0" smtClean="0"/>
              <a:t>Prípady z praxe:</a:t>
            </a:r>
            <a:endParaRPr lang="sk-SK" b="1" u="sng" dirty="0"/>
          </a:p>
        </p:txBody>
      </p:sp>
      <p:sp>
        <p:nvSpPr>
          <p:cNvPr id="6" name="BlokTextu 5"/>
          <p:cNvSpPr txBox="1"/>
          <p:nvPr/>
        </p:nvSpPr>
        <p:spPr>
          <a:xfrm>
            <a:off x="2592925" y="2285580"/>
            <a:ext cx="9236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k-SK" b="1" dirty="0" smtClean="0"/>
              <a:t>Pribratie konzultanta – </a:t>
            </a:r>
          </a:p>
          <a:p>
            <a:pPr marL="1657350" lvl="3" indent="-285750">
              <a:buFontTx/>
              <a:buChar char="-"/>
            </a:pPr>
            <a:r>
              <a:rPr lang="sk-SK" b="1" dirty="0"/>
              <a:t>i</a:t>
            </a:r>
            <a:r>
              <a:rPr lang="sk-SK" b="1" dirty="0" smtClean="0"/>
              <a:t>ba čiastkové otázky</a:t>
            </a:r>
          </a:p>
          <a:p>
            <a:pPr marL="1657350" lvl="3" indent="-285750">
              <a:buFontTx/>
              <a:buChar char="-"/>
            </a:pPr>
            <a:r>
              <a:rPr lang="sk-SK" b="1" dirty="0" smtClean="0"/>
              <a:t>riadne odôvodnené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2592925" y="3572997"/>
            <a:ext cx="9100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vyjadrovanie </a:t>
            </a:r>
            <a:r>
              <a:rPr lang="sk-SK" b="1" dirty="0"/>
              <a:t>sa k právnym otázkam - </a:t>
            </a:r>
          </a:p>
          <a:p>
            <a:r>
              <a:rPr lang="sk-SK" b="1" dirty="0"/>
              <a:t>(Rozhodnutie Najvyššieho súdu Slovenskej republiky zo dňa 28.05.2014 v konaní </a:t>
            </a:r>
            <a:r>
              <a:rPr lang="sk-SK" b="1" dirty="0" err="1"/>
              <a:t>sp</a:t>
            </a:r>
            <a:r>
              <a:rPr lang="sk-SK" b="1" dirty="0"/>
              <a:t>. zn. 6Sžo/32/2013</a:t>
            </a:r>
            <a:r>
              <a:rPr lang="sk-SK" b="1" dirty="0" smtClean="0"/>
              <a:t>)</a:t>
            </a:r>
            <a:endParaRPr lang="sk-SK" b="1" dirty="0"/>
          </a:p>
          <a:p>
            <a:endParaRPr lang="sk-SK" b="1" dirty="0"/>
          </a:p>
        </p:txBody>
      </p:sp>
      <p:sp>
        <p:nvSpPr>
          <p:cNvPr id="10" name="BlokTextu 9"/>
          <p:cNvSpPr txBox="1"/>
          <p:nvPr/>
        </p:nvSpPr>
        <p:spPr>
          <a:xfrm>
            <a:off x="2592925" y="4620052"/>
            <a:ext cx="9599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zodpovedanie </a:t>
            </a:r>
            <a:r>
              <a:rPr lang="sk-SK" b="1" dirty="0"/>
              <a:t>otázok spadajúcich do iného </a:t>
            </a:r>
            <a:r>
              <a:rPr lang="sk-SK" b="1" dirty="0" smtClean="0"/>
              <a:t>odvetvia/odboru</a:t>
            </a:r>
          </a:p>
          <a:p>
            <a:r>
              <a:rPr lang="sk-SK" b="1" dirty="0" smtClean="0"/>
              <a:t>(možnosť </a:t>
            </a:r>
            <a:r>
              <a:rPr lang="sk-SK" b="1" dirty="0"/>
              <a:t>znalca požiadať MS SR o zaujatie stanoviska k príslušnosti pre daný prípad</a:t>
            </a:r>
            <a:r>
              <a:rPr lang="sk-SK" b="1" dirty="0" smtClean="0"/>
              <a:t>)</a:t>
            </a:r>
            <a:endParaRPr lang="sk-SK" b="1" dirty="0"/>
          </a:p>
          <a:p>
            <a:pPr marL="285750" indent="-285750">
              <a:buFontTx/>
              <a:buChar char="-"/>
            </a:pPr>
            <a:endParaRPr lang="sk-SK" b="1" dirty="0"/>
          </a:p>
        </p:txBody>
      </p:sp>
      <p:sp>
        <p:nvSpPr>
          <p:cNvPr id="11" name="BlokTextu 10"/>
          <p:cNvSpPr txBox="1"/>
          <p:nvPr/>
        </p:nvSpPr>
        <p:spPr>
          <a:xfrm>
            <a:off x="2592924" y="5543382"/>
            <a:ext cx="9236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vyjadrovanie sa k postupu subjektov s hodnotiacim úsudkom, uvádzanie myšlienkových pochodov týchto subjektov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1275328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7891" y="624110"/>
            <a:ext cx="9906721" cy="1038435"/>
          </a:xfrm>
        </p:spPr>
        <p:txBody>
          <a:bodyPr>
            <a:normAutofit/>
          </a:bodyPr>
          <a:lstStyle/>
          <a:p>
            <a:pPr algn="ctr"/>
            <a:r>
              <a:rPr lang="sk-SK" sz="2800" b="1" dirty="0" smtClean="0"/>
              <a:t>A.3 Nezapísanie údajov do elektronického denníka znalca</a:t>
            </a:r>
            <a:endParaRPr lang="sk-SK" sz="28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87466" y="1910030"/>
            <a:ext cx="8915400" cy="443345"/>
          </a:xfrm>
        </p:spPr>
        <p:txBody>
          <a:bodyPr/>
          <a:lstStyle/>
          <a:p>
            <a:pPr marL="0" indent="0">
              <a:buNone/>
            </a:pPr>
            <a:r>
              <a:rPr lang="sk-SK" b="1" dirty="0" smtClean="0">
                <a:solidFill>
                  <a:schemeClr val="tx1"/>
                </a:solidFill>
              </a:rPr>
              <a:t>- osobitná povinnosť znalcov - § 14 ods. 1 ZZTP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187466" y="3110789"/>
            <a:ext cx="9103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b="1" dirty="0" smtClean="0"/>
              <a:t>- znalec je povinný zapisovať údaje o znaleckých úkonoch do elektronického denníka znalca ihneď, najneskôr však 30 dní odkedy sa o nich dozvedel, alebo mohol dozvedieť;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2187466" y="4263285"/>
            <a:ext cx="9578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</a:t>
            </a:r>
            <a:r>
              <a:rPr lang="sk-SK" b="1" dirty="0"/>
              <a:t>v</a:t>
            </a:r>
            <a:r>
              <a:rPr lang="sk-SK" b="1" dirty="0" smtClean="0"/>
              <a:t> praxi – deň, kedy bolo znalcovi doručené znalcovi uznesenie o ustanovení/pribratí resp. deň potvrdenia prijatia objednávky (súkromné znalecké posudky);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2187466" y="5415781"/>
            <a:ext cx="9103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b="1" dirty="0" smtClean="0"/>
              <a:t>- povinnosť sa vzťahuje na údaje – číslo úkonu, dátum vyžiadanie úkonu, účel a predmet úkonu, dátum, do ktorého sa má úkon vykonať, označenie zadávateľa, druh úkonu, údaje o preddavku, požadované </a:t>
            </a:r>
            <a:r>
              <a:rPr lang="sk-SK" b="1" dirty="0" err="1" smtClean="0"/>
              <a:t>znalečné</a:t>
            </a:r>
            <a:r>
              <a:rPr lang="sk-SK" b="1" dirty="0" smtClean="0"/>
              <a:t> </a:t>
            </a:r>
            <a:endParaRPr lang="sk-SK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2187466" y="2512291"/>
            <a:ext cx="9247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MS SR kontroluje elektronický denník znalca vždy po prijatí podnetu na znalca;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4474277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5601" y="624110"/>
            <a:ext cx="9879012" cy="687454"/>
          </a:xfrm>
        </p:spPr>
        <p:txBody>
          <a:bodyPr>
            <a:normAutofit/>
          </a:bodyPr>
          <a:lstStyle/>
          <a:p>
            <a:pPr algn="ctr"/>
            <a:r>
              <a:rPr lang="sk-SK" sz="2800" b="1" dirty="0" smtClean="0"/>
              <a:t>A.4 Iné pochybenia formálneho charakteru</a:t>
            </a:r>
            <a:endParaRPr lang="sk-SK" sz="28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503054" y="1505527"/>
            <a:ext cx="8915400" cy="434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b="1" u="sng" dirty="0" smtClean="0">
                <a:solidFill>
                  <a:schemeClr val="tx1"/>
                </a:solidFill>
              </a:rPr>
              <a:t>Ako vypracovať znalecký úkon ? </a:t>
            </a:r>
            <a:endParaRPr lang="sk-SK" sz="2000" b="1" u="sng" dirty="0">
              <a:solidFill>
                <a:schemeClr val="tx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697018" y="2133600"/>
            <a:ext cx="8275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- príloha č. 5 a príloha č. 6 k vyhláške MS SR č. 228/2018 Z. z.</a:t>
            </a:r>
            <a:endParaRPr lang="sk-SK" sz="20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2503054" y="2826327"/>
            <a:ext cx="2955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u="sng" dirty="0" smtClean="0"/>
              <a:t>Prípady z praxe:</a:t>
            </a:r>
            <a:endParaRPr lang="sk-SK" sz="2000" b="1" u="sng" dirty="0"/>
          </a:p>
        </p:txBody>
      </p:sp>
      <p:sp>
        <p:nvSpPr>
          <p:cNvPr id="9" name="BlokTextu 8"/>
          <p:cNvSpPr txBox="1"/>
          <p:nvPr/>
        </p:nvSpPr>
        <p:spPr>
          <a:xfrm>
            <a:off x="2216727" y="3420401"/>
            <a:ext cx="95926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k-SK" b="1" dirty="0" smtClean="0"/>
              <a:t>povinnosť znalca dodržiavať predpísanú </a:t>
            </a:r>
            <a:r>
              <a:rPr lang="sk-SK" b="1" u="sng" dirty="0" smtClean="0"/>
              <a:t>formu časti I. Úvod</a:t>
            </a:r>
            <a:r>
              <a:rPr lang="sk-SK" b="1" dirty="0" smtClean="0"/>
              <a:t> znaleckého posudku podľa prílohy č. 6 k vyhláške MS SR č. 228/2018 Z. z. pri vypracovaní znaleckých úkonov: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3071810" y="4707202"/>
            <a:ext cx="8192655" cy="64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- neuvedenie právneho účelu, na ktorý bol znalecký posudok vypracovaný v časti I.2 Účel znaleckého úkonu;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3071810" y="5600431"/>
            <a:ext cx="8641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- </a:t>
            </a:r>
            <a:r>
              <a:rPr lang="sk-SK" b="1" dirty="0"/>
              <a:t>nesprávne uvedenie predmetu znaleckého úkonu namiesto účelu znaleckého úkonu v časti I. Úvod znaleckého úkonu</a:t>
            </a:r>
          </a:p>
          <a:p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0173043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32687A7543A9642AA8A5AC69DB74E75" ma:contentTypeVersion="1" ma:contentTypeDescription="Umožňuje vytvoriť nový dokument." ma:contentTypeScope="" ma:versionID="e8c4bf5d7fb5d8efcdd4009cfaf187ae">
  <xsd:schema xmlns:xsd="http://www.w3.org/2001/XMLSchema" xmlns:xs="http://www.w3.org/2001/XMLSchema" xmlns:p="http://schemas.microsoft.com/office/2006/metadata/properties" xmlns:ns2="5d92646e-282c-4c1b-a13d-2ee2480bf4f6" targetNamespace="http://schemas.microsoft.com/office/2006/metadata/properties" ma:root="true" ma:fieldsID="a92bf449d0cee63487f34e9064fbc894" ns2:_="">
    <xsd:import namespace="5d92646e-282c-4c1b-a13d-2ee2480bf4f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2646e-282c-4c1b-a13d-2ee2480bf4f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entifikátora dokumentu" ma:description="Hodnota identifikátora dokumentu priradená k tejto položke." ma:internalName="_dlc_DocId" ma:readOnly="true">
      <xsd:simpleType>
        <xsd:restriction base="dms:Text"/>
      </xsd:simpleType>
    </xsd:element>
    <xsd:element name="_dlc_DocIdUrl" ma:index="9" nillable="true" ma:displayName="Identifikátor dokumentu" ma:description="Trvalé prepojenie na tento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d92646e-282c-4c1b-a13d-2ee2480bf4f6">MNVPC42E3CNQ-7-1681</_dlc_DocId>
    <_dlc_DocIdUrl xmlns="5d92646e-282c-4c1b-a13d-2ee2480bf4f6">
      <Url>http://portalms.justice.sk/_layouts/DocIdRedir.aspx?ID=MNVPC42E3CNQ-7-1681</Url>
      <Description>MNVPC42E3CNQ-7-1681</Description>
    </_dlc_DocIdUrl>
  </documentManagement>
</p:properties>
</file>

<file path=customXml/itemProps1.xml><?xml version="1.0" encoding="utf-8"?>
<ds:datastoreItem xmlns:ds="http://schemas.openxmlformats.org/officeDocument/2006/customXml" ds:itemID="{90A5AFD7-D7D1-4598-89B7-73C410BF479B}"/>
</file>

<file path=customXml/itemProps2.xml><?xml version="1.0" encoding="utf-8"?>
<ds:datastoreItem xmlns:ds="http://schemas.openxmlformats.org/officeDocument/2006/customXml" ds:itemID="{11B2F872-A5AD-49CF-8C8E-CF33780910D6}"/>
</file>

<file path=customXml/itemProps3.xml><?xml version="1.0" encoding="utf-8"?>
<ds:datastoreItem xmlns:ds="http://schemas.openxmlformats.org/officeDocument/2006/customXml" ds:itemID="{AD270AE0-CAA6-4BDB-A23B-E085BEA9F4A8}"/>
</file>

<file path=customXml/itemProps4.xml><?xml version="1.0" encoding="utf-8"?>
<ds:datastoreItem xmlns:ds="http://schemas.openxmlformats.org/officeDocument/2006/customXml" ds:itemID="{90DEFAA5-3EEB-4659-91FB-17AE9A2C7FB7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1492</TotalTime>
  <Words>1128</Words>
  <Application>Microsoft Office PowerPoint</Application>
  <PresentationFormat>Širokouhlá</PresentationFormat>
  <Paragraphs>82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Dym</vt:lpstr>
      <vt:lpstr>Vybrané nedostatky znaleckých úkonov</vt:lpstr>
      <vt:lpstr>Iné správne delikty znalcov (§ 26 ods. 1 ZZTP)</vt:lpstr>
      <vt:lpstr>A. Porušenie povinnosti pri výkone znaleckej činnosti alebo v súvislosti s výkonom znaleckej činnosti (§26 ods. 1 písm. a) ZZTP)</vt:lpstr>
      <vt:lpstr>A.1 Nevykonanie znaleckých úkonov riadne (preskúmateľnosť)</vt:lpstr>
      <vt:lpstr>Prezentácia programu PowerPoint</vt:lpstr>
      <vt:lpstr>Prípady z praxe – nevypracovanie znaleckého úkonu riadne:</vt:lpstr>
      <vt:lpstr>A.2 Prekročenie rozsahu znaleckého oprávnenia</vt:lpstr>
      <vt:lpstr>A.3 Nezapísanie údajov do elektronického denníka znalca</vt:lpstr>
      <vt:lpstr>A.4 Iné pochybenia formálneho charakteru</vt:lpstr>
      <vt:lpstr>Prezentácia programu PowerPoint</vt:lpstr>
      <vt:lpstr>Prezentácia programu PowerPoint</vt:lpstr>
      <vt:lpstr>B. Spôsobenie prieťahov (§26 ods. 1 písm. b) ZZTP)</vt:lpstr>
      <vt:lpstr>C. Neposkytnutie potrebnej súčinnosti MS SR (§26 ods. 1 písm. c) ZZTP)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nedostatky znaleckých úkonov</dc:title>
  <dc:creator>KOŽLEJ Matej</dc:creator>
  <cp:lastModifiedBy>KOHÚT Peter</cp:lastModifiedBy>
  <cp:revision>102</cp:revision>
  <dcterms:created xsi:type="dcterms:W3CDTF">2019-09-05T11:27:37Z</dcterms:created>
  <dcterms:modified xsi:type="dcterms:W3CDTF">2020-01-15T11:14:08Z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0x010100A32687A7543A9642AA8A5AC69DB74E75</vt:lpwstr>
  </property>
  <property fmtid="{D5CDD505-2E9C-101B-9397-08002B2CF9AE}" pid="3" name="_dlc_DocIdItemGuid">
    <vt:lpwstr>6a4c9664-ee16-464d-9a27-223d05c2932d</vt:lpwstr>
  </property>
</Properties>
</file>