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297" r:id="rId3"/>
    <p:sldId id="299" r:id="rId4"/>
    <p:sldId id="300" r:id="rId5"/>
    <p:sldId id="301" r:id="rId6"/>
    <p:sldId id="291" r:id="rId7"/>
    <p:sldId id="303" r:id="rId8"/>
    <p:sldId id="305" r:id="rId9"/>
    <p:sldId id="306" r:id="rId1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4660"/>
  </p:normalViewPr>
  <p:slideViewPr>
    <p:cSldViewPr>
      <p:cViewPr varScale="1">
        <p:scale>
          <a:sx n="74" d="100"/>
          <a:sy n="74" d="100"/>
        </p:scale>
        <p:origin x="153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1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7" y="0"/>
            <a:ext cx="2946401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3"/>
            <a:ext cx="2946401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7" y="9429673"/>
            <a:ext cx="2946401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1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7" y="0"/>
            <a:ext cx="2946401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5631"/>
            <a:ext cx="5438775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673"/>
            <a:ext cx="2946401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7" y="9429673"/>
            <a:ext cx="2946401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54" tIns="45876" rIns="91754" bIns="4587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justice/grants1/calls/just_2014_jdru_ag_drug_2_en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l="13000" t="12000" r="13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924944"/>
            <a:ext cx="9108504" cy="936625"/>
          </a:xfrm>
        </p:spPr>
        <p:txBody>
          <a:bodyPr/>
          <a:lstStyle/>
          <a:p>
            <a:pPr algn="ctr"/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Justice Programme</a:t>
            </a:r>
            <a:br>
              <a:rPr lang="fr-BE" dirty="0" smtClean="0"/>
            </a:br>
            <a:r>
              <a:rPr lang="fr-BE" dirty="0" err="1" smtClean="0"/>
              <a:t>Annual</a:t>
            </a:r>
            <a:r>
              <a:rPr lang="fr-BE" dirty="0" smtClean="0"/>
              <a:t> </a:t>
            </a:r>
            <a:r>
              <a:rPr lang="fr-BE" dirty="0" err="1" smtClean="0"/>
              <a:t>Work</a:t>
            </a:r>
            <a:r>
              <a:rPr lang="fr-BE" dirty="0" smtClean="0"/>
              <a:t> Programme 2018</a:t>
            </a:r>
            <a:r>
              <a:rPr lang="fr-BE" dirty="0"/>
              <a:t/>
            </a:r>
            <a:br>
              <a:rPr lang="fr-BE" dirty="0"/>
            </a:b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32372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Main </a:t>
            </a:r>
            <a:r>
              <a:rPr lang="fr-BE" dirty="0" err="1" smtClean="0"/>
              <a:t>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dirty="0" err="1" smtClean="0"/>
              <a:t>Continuity</a:t>
            </a:r>
            <a:r>
              <a:rPr lang="fr-BE" dirty="0"/>
              <a:t> </a:t>
            </a:r>
            <a:r>
              <a:rPr lang="fr-BE" dirty="0" smtClean="0"/>
              <a:t>of 2017: </a:t>
            </a:r>
          </a:p>
          <a:p>
            <a:pPr>
              <a:buFontTx/>
              <a:buChar char="-"/>
            </a:pPr>
            <a:r>
              <a:rPr lang="fr-BE" dirty="0" err="1" smtClean="0"/>
              <a:t>Targeted</a:t>
            </a:r>
            <a:r>
              <a:rPr lang="fr-BE" dirty="0" smtClean="0"/>
              <a:t> action </a:t>
            </a:r>
            <a:r>
              <a:rPr lang="fr-BE" dirty="0" err="1" smtClean="0"/>
              <a:t>grant</a:t>
            </a:r>
            <a:r>
              <a:rPr lang="fr-BE" dirty="0" smtClean="0"/>
              <a:t> calls </a:t>
            </a:r>
            <a:r>
              <a:rPr lang="fr-BE" dirty="0" err="1" smtClean="0"/>
              <a:t>including</a:t>
            </a:r>
            <a:r>
              <a:rPr lang="fr-BE" dirty="0" smtClean="0"/>
              <a:t> one </a:t>
            </a:r>
            <a:r>
              <a:rPr lang="fr-BE" dirty="0" err="1" smtClean="0"/>
              <a:t>restricted</a:t>
            </a:r>
            <a:r>
              <a:rPr lang="fr-BE" smtClean="0"/>
              <a:t> call </a:t>
            </a:r>
            <a:r>
              <a:rPr lang="fr-BE" dirty="0" smtClean="0"/>
              <a:t>in line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current</a:t>
            </a:r>
            <a:r>
              <a:rPr lang="fr-BE" dirty="0" smtClean="0"/>
              <a:t> </a:t>
            </a:r>
            <a:r>
              <a:rPr lang="cs-CZ" dirty="0" err="1" smtClean="0"/>
              <a:t>political</a:t>
            </a:r>
            <a:r>
              <a:rPr lang="cs-CZ" dirty="0" smtClean="0"/>
              <a:t> </a:t>
            </a:r>
            <a:r>
              <a:rPr lang="fr-BE" dirty="0" err="1" smtClean="0"/>
              <a:t>priorities</a:t>
            </a:r>
            <a:r>
              <a:rPr lang="fr-BE" dirty="0" smtClean="0"/>
              <a:t>;</a:t>
            </a:r>
          </a:p>
          <a:p>
            <a:pPr>
              <a:buFontTx/>
              <a:buChar char="-"/>
            </a:pPr>
            <a:r>
              <a:rPr lang="fr-BE" dirty="0" err="1" smtClean="0"/>
              <a:t>Both</a:t>
            </a:r>
            <a:r>
              <a:rPr lang="fr-BE" dirty="0" smtClean="0"/>
              <a:t> national and transnational </a:t>
            </a:r>
            <a:r>
              <a:rPr lang="fr-BE" dirty="0" err="1" smtClean="0"/>
              <a:t>projects</a:t>
            </a:r>
            <a:r>
              <a:rPr lang="fr-BE" dirty="0" smtClean="0"/>
              <a:t>, </a:t>
            </a:r>
            <a:r>
              <a:rPr lang="fr-BE" dirty="0" err="1" smtClean="0"/>
              <a:t>depending</a:t>
            </a:r>
            <a:r>
              <a:rPr lang="fr-BE" dirty="0" smtClean="0"/>
              <a:t> on</a:t>
            </a:r>
            <a:r>
              <a:rPr lang="cs-CZ" dirty="0" smtClean="0"/>
              <a:t> a</a:t>
            </a:r>
            <a:r>
              <a:rPr lang="fr-BE" dirty="0" smtClean="0"/>
              <a:t> call;</a:t>
            </a:r>
            <a:endParaRPr lang="cs-CZ" dirty="0" smtClean="0"/>
          </a:p>
          <a:p>
            <a:pPr>
              <a:buFontTx/>
              <a:buChar char="-"/>
            </a:pPr>
            <a:r>
              <a:rPr lang="fr-BE" dirty="0" smtClean="0"/>
              <a:t>Operating </a:t>
            </a:r>
            <a:r>
              <a:rPr lang="fr-BE" dirty="0" err="1" smtClean="0"/>
              <a:t>grants</a:t>
            </a:r>
            <a:r>
              <a:rPr lang="fr-BE" dirty="0" smtClean="0"/>
              <a:t> to </a:t>
            </a:r>
            <a:r>
              <a:rPr lang="fr-BE" dirty="0" err="1" smtClean="0"/>
              <a:t>framework</a:t>
            </a:r>
            <a:r>
              <a:rPr lang="fr-BE" dirty="0" smtClean="0"/>
              <a:t> </a:t>
            </a:r>
            <a:r>
              <a:rPr lang="fr-BE" dirty="0" err="1" smtClean="0"/>
              <a:t>partners</a:t>
            </a:r>
            <a:r>
              <a:rPr lang="fr-BE" dirty="0" smtClean="0"/>
              <a:t>;</a:t>
            </a:r>
          </a:p>
          <a:p>
            <a:pPr>
              <a:buFontTx/>
              <a:buChar char="-"/>
            </a:pPr>
            <a:r>
              <a:rPr lang="fr-BE" dirty="0" smtClean="0"/>
              <a:t>EJTN operating </a:t>
            </a:r>
            <a:r>
              <a:rPr lang="fr-BE" dirty="0" err="1" smtClean="0"/>
              <a:t>grant</a:t>
            </a:r>
            <a:r>
              <a:rPr lang="fr-BE" dirty="0" smtClean="0"/>
              <a:t> 2018</a:t>
            </a:r>
            <a:r>
              <a:rPr lang="cs-CZ" dirty="0" smtClean="0"/>
              <a:t> (€ 1</a:t>
            </a:r>
            <a:r>
              <a:rPr lang="en-GB" dirty="0" smtClean="0"/>
              <a:t>1</a:t>
            </a:r>
            <a:r>
              <a:rPr lang="cs-CZ" dirty="0" smtClean="0"/>
              <a:t> </a:t>
            </a:r>
            <a:r>
              <a:rPr lang="en-GB" dirty="0" smtClean="0"/>
              <a:t>0</a:t>
            </a:r>
            <a:r>
              <a:rPr lang="cs-CZ" dirty="0" smtClean="0"/>
              <a:t>00 000)</a:t>
            </a:r>
            <a:r>
              <a:rPr lang="fr-BE" dirty="0" smtClean="0"/>
              <a:t>.</a:t>
            </a:r>
          </a:p>
          <a:p>
            <a:pPr>
              <a:buFontTx/>
              <a:buChar char="-"/>
            </a:pPr>
            <a:endParaRPr lang="fr-BE" dirty="0" smtClean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548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1" y="1556271"/>
            <a:ext cx="8158361" cy="720601"/>
          </a:xfrm>
        </p:spPr>
        <p:txBody>
          <a:bodyPr/>
          <a:lstStyle/>
          <a:p>
            <a:pPr algn="ctr"/>
            <a:r>
              <a:rPr lang="cs-CZ" dirty="0"/>
              <a:t>A</a:t>
            </a:r>
            <a:r>
              <a:rPr lang="fr-BE" dirty="0" err="1"/>
              <a:t>llocation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 smtClean="0"/>
              <a:t>funds</a:t>
            </a:r>
            <a:r>
              <a:rPr lang="cs-CZ" dirty="0" smtClean="0"/>
              <a:t>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972154"/>
              </p:ext>
            </p:extLst>
          </p:nvPr>
        </p:nvGraphicFramePr>
        <p:xfrm>
          <a:off x="827584" y="2276873"/>
          <a:ext cx="7560839" cy="4362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2718"/>
                <a:gridCol w="3121447"/>
                <a:gridCol w="1456674"/>
              </a:tblGrid>
              <a:tr h="10590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Specific objectives 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Budget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lines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Total Amount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% of the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effectLst/>
                        </a:rPr>
                        <a:t>budget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Judicial cooperation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33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03 02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12 000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26,12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Judicial training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33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03 01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17 870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38,30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Access to justice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33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03 01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13 330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29,75 %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8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Drugs 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18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06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01</a:t>
                      </a: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2 749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5,95 %</a:t>
                      </a:r>
                      <a:endParaRPr lang="en-GB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7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45 949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</a:rPr>
                        <a:t>100,00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12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0769"/>
            <a:ext cx="8229600" cy="864095"/>
          </a:xfrm>
        </p:spPr>
        <p:txBody>
          <a:bodyPr/>
          <a:lstStyle/>
          <a:p>
            <a:pPr algn="ctr"/>
            <a:r>
              <a:rPr lang="cs-CZ" dirty="0"/>
              <a:t>A</a:t>
            </a:r>
            <a:r>
              <a:rPr lang="fr-BE" dirty="0" err="1"/>
              <a:t>llocation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 smtClean="0"/>
              <a:t>funds</a:t>
            </a:r>
            <a:r>
              <a:rPr lang="cs-CZ" dirty="0" smtClean="0"/>
              <a:t>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946571"/>
              </p:ext>
            </p:extLst>
          </p:nvPr>
        </p:nvGraphicFramePr>
        <p:xfrm>
          <a:off x="395536" y="2204864"/>
          <a:ext cx="7848872" cy="4239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3026119"/>
                <a:gridCol w="1942433"/>
              </a:tblGrid>
              <a:tr h="11521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Grants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Procurement/</a:t>
                      </a: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Total Amount</a:t>
                      </a:r>
                      <a:endParaRPr lang="en-GB" sz="2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% of the 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pl-PL" sz="2400" b="1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cs-CZ" sz="2400" b="1" dirty="0" smtClean="0">
                          <a:solidFill>
                            <a:schemeClr val="tx1"/>
                          </a:solidFill>
                          <a:effectLst/>
                        </a:rPr>
                        <a:t> budget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Grants</a:t>
                      </a: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34 328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74,71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Procurement</a:t>
                      </a: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11 586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25,21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  <a:endParaRPr lang="en-GB" sz="2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       35 000 EUR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24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3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45 949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000 EUR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4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</a:rPr>
                        <a:t>100,00 </a:t>
                      </a: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66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Funding</a:t>
            </a:r>
            <a:r>
              <a:rPr lang="fr-BE" dirty="0" smtClean="0"/>
              <a:t> instruments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dirty="0" smtClean="0">
                <a:solidFill>
                  <a:schemeClr val="hlink"/>
                </a:solidFill>
              </a:rPr>
              <a:t>Action grants</a:t>
            </a:r>
            <a:r>
              <a:rPr lang="en-GB" dirty="0" smtClean="0"/>
              <a:t> – funding for transnational or national projects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dirty="0" smtClean="0">
                <a:solidFill>
                  <a:schemeClr val="hlink"/>
                </a:solidFill>
              </a:rPr>
              <a:t>Operating grant</a:t>
            </a:r>
            <a:r>
              <a:rPr lang="cs-CZ" dirty="0" smtClean="0">
                <a:solidFill>
                  <a:schemeClr val="hlink"/>
                </a:solidFill>
              </a:rPr>
              <a:t>s</a:t>
            </a:r>
            <a:r>
              <a:rPr lang="en-GB" dirty="0" smtClean="0"/>
              <a:t> </a:t>
            </a:r>
            <a:r>
              <a:rPr lang="en-GB" dirty="0"/>
              <a:t>– operating costs for EU level NGOs and similar </a:t>
            </a:r>
            <a:r>
              <a:rPr lang="en-GB" dirty="0" smtClean="0"/>
              <a:t>bodies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dirty="0" smtClean="0">
                <a:solidFill>
                  <a:schemeClr val="hlink"/>
                </a:solidFill>
              </a:rPr>
              <a:t>Procurement</a:t>
            </a:r>
            <a:r>
              <a:rPr lang="en-GB" dirty="0" smtClean="0"/>
              <a:t> </a:t>
            </a:r>
            <a:r>
              <a:rPr lang="en-GB" dirty="0"/>
              <a:t>– service contract tenders (EU studies, EU conferences, EU campaigns etc.)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923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1556271"/>
            <a:ext cx="8352159" cy="936625"/>
          </a:xfrm>
        </p:spPr>
        <p:txBody>
          <a:bodyPr/>
          <a:lstStyle/>
          <a:p>
            <a:pPr algn="ctr"/>
            <a:r>
              <a:rPr lang="en-GB" dirty="0" smtClean="0"/>
              <a:t>2018 Calls for action grants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758532"/>
              </p:ext>
            </p:extLst>
          </p:nvPr>
        </p:nvGraphicFramePr>
        <p:xfrm>
          <a:off x="899592" y="2420888"/>
          <a:ext cx="6840760" cy="4322064"/>
        </p:xfrm>
        <a:graphic>
          <a:graphicData uri="http://schemas.openxmlformats.org/drawingml/2006/table">
            <a:tbl>
              <a:tblPr firstRow="1" firstCol="1" bandRow="1"/>
              <a:tblGrid>
                <a:gridCol w="2304256"/>
                <a:gridCol w="4536504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Specific </a:t>
                      </a: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objectives – Budget lines</a:t>
                      </a:r>
                      <a:endParaRPr lang="en-GB" sz="18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Call for proposals for action grants 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support:</a:t>
                      </a:r>
                      <a:endParaRPr lang="en-GB" sz="18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Judicial cooperation </a:t>
                      </a: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33 </a:t>
                      </a:r>
                      <a:r>
                        <a:rPr lang="en-GB" sz="1800" b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03 02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s-CZ" sz="1800" b="1" u="none" dirty="0" smtClean="0">
                          <a:solidFill>
                            <a:schemeClr val="tx1"/>
                          </a:solidFill>
                        </a:rPr>
                        <a:t>J</a:t>
                      </a:r>
                      <a:r>
                        <a:rPr lang="en-GB" sz="1800" b="1" u="none" dirty="0" err="1" smtClean="0">
                          <a:solidFill>
                            <a:schemeClr val="tx1"/>
                          </a:solidFill>
                        </a:rPr>
                        <a:t>udicial</a:t>
                      </a: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</a:rPr>
                        <a:t> cooperation</a:t>
                      </a:r>
                      <a:r>
                        <a:rPr lang="cs-CZ" sz="1800" b="1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</a:rPr>
                        <a:t>in civil   matters</a:t>
                      </a:r>
                      <a:r>
                        <a:rPr lang="cs-CZ" sz="1800" b="1" u="none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</a:rPr>
                        <a:t>in criminal matters</a:t>
                      </a:r>
                      <a:endParaRPr lang="cs-CZ" sz="18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   </a:t>
                      </a:r>
                      <a:r>
                        <a:rPr lang="cs-CZ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(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€ 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2 900 000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800" b="1" u="none" kern="1200" dirty="0" smtClean="0">
                        <a:solidFill>
                          <a:srgbClr val="3166C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Restricted call to the EJN member organisations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b="1" u="none" kern="1200" baseline="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GB" sz="1800" b="1" u="none" kern="1200" baseline="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1 240 000)</a:t>
                      </a:r>
                      <a:endParaRPr lang="en-GB" sz="1800" b="1" u="none" kern="1200" dirty="0">
                        <a:solidFill>
                          <a:srgbClr val="3166C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Judicial training </a:t>
                      </a: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33 </a:t>
                      </a:r>
                      <a:r>
                        <a:rPr lang="en-GB" sz="1800" b="1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03 01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European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Judicial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Training</a:t>
                      </a:r>
                      <a:endParaRPr lang="cs-CZ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  </a:t>
                      </a:r>
                      <a:r>
                        <a:rPr lang="cs-CZ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(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€ 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5 350 000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cs-CZ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lang="fr-BE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udicial</a:t>
                      </a:r>
                      <a:r>
                        <a:rPr lang="fr-BE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training in EU </a:t>
                      </a:r>
                      <a:r>
                        <a:rPr lang="fr-BE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competition</a:t>
                      </a:r>
                      <a:r>
                        <a:rPr lang="fr-BE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BE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law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€ 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00 000)</a:t>
                      </a:r>
                      <a:endParaRPr lang="en-GB" sz="1800" b="1" u="none" kern="1200" dirty="0" smtClean="0">
                        <a:solidFill>
                          <a:srgbClr val="3166C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8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76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1556271"/>
            <a:ext cx="8352159" cy="936625"/>
          </a:xfrm>
        </p:spPr>
        <p:txBody>
          <a:bodyPr/>
          <a:lstStyle/>
          <a:p>
            <a:pPr algn="ctr"/>
            <a:r>
              <a:rPr lang="en-GB" dirty="0" smtClean="0"/>
              <a:t>2018 Calls for action grants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2052101"/>
              </p:ext>
            </p:extLst>
          </p:nvPr>
        </p:nvGraphicFramePr>
        <p:xfrm>
          <a:off x="827584" y="2492896"/>
          <a:ext cx="6840760" cy="3981040"/>
        </p:xfrm>
        <a:graphic>
          <a:graphicData uri="http://schemas.openxmlformats.org/drawingml/2006/table">
            <a:tbl>
              <a:tblPr firstRow="1" firstCol="1" bandRow="1"/>
              <a:tblGrid>
                <a:gridCol w="2304256"/>
                <a:gridCol w="4536504"/>
              </a:tblGrid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Specific </a:t>
                      </a: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objectives – Budget lines</a:t>
                      </a:r>
                      <a:endParaRPr lang="en-GB" sz="1800" b="1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Call for proposals for action grants 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to support:</a:t>
                      </a:r>
                      <a:endParaRPr lang="en-GB" sz="1800" b="1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Access to justice </a:t>
                      </a:r>
                      <a:endParaRPr lang="cs-CZ" sz="1800" b="1" u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33 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03 01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e-Justice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1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(€ 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000)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rights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persons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suspected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accused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crime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rights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victims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cs-CZ" sz="18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crime</a:t>
                      </a: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    </a:t>
                      </a:r>
                      <a:r>
                        <a:rPr lang="cs-CZ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(€ </a:t>
                      </a:r>
                      <a:r>
                        <a:rPr lang="en-GB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4 6</a:t>
                      </a:r>
                      <a:r>
                        <a:rPr lang="cs-CZ" sz="1800" b="1" u="none" baseline="0" dirty="0" smtClean="0">
                          <a:solidFill>
                            <a:srgbClr val="3166CF"/>
                          </a:solidFill>
                          <a:latin typeface="+mn-lt"/>
                        </a:rPr>
                        <a:t>00</a:t>
                      </a:r>
                      <a:r>
                        <a:rPr lang="cs-CZ" sz="1800" b="1" u="none" dirty="0" smtClean="0">
                          <a:solidFill>
                            <a:srgbClr val="3166CF"/>
                          </a:solidFill>
                          <a:latin typeface="+mn-lt"/>
                        </a:rPr>
                        <a:t> 000)</a:t>
                      </a:r>
                      <a:endParaRPr lang="cs-CZ" sz="1800" b="1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Drugs </a:t>
                      </a:r>
                      <a:endParaRPr lang="cs-CZ" sz="1800" b="1" u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18 06 01</a:t>
                      </a:r>
                      <a:endParaRPr lang="en-GB" sz="1800" b="1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cs-CZ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area of EU </a:t>
                      </a:r>
                      <a:r>
                        <a:rPr lang="cs-CZ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drugs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800" b="1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policy</a:t>
                      </a:r>
                      <a:r>
                        <a:rPr lang="cs-CZ" sz="18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(€ 2 2</a:t>
                      </a:r>
                      <a:r>
                        <a:rPr lang="en-GB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r>
                        <a:rPr lang="cs-CZ" sz="1800" b="1" u="none" kern="1200" dirty="0" smtClean="0">
                          <a:solidFill>
                            <a:srgbClr val="3166CF"/>
                          </a:solidFill>
                          <a:latin typeface="+mn-lt"/>
                          <a:ea typeface="+mn-ea"/>
                          <a:cs typeface="+mn-cs"/>
                        </a:rPr>
                        <a:t> 000)</a:t>
                      </a:r>
                      <a:endParaRPr lang="en-GB" sz="1800" b="1" u="none" kern="1200" dirty="0" smtClean="0">
                        <a:solidFill>
                          <a:srgbClr val="3166C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800" b="1" u="none" dirty="0" smtClean="0">
                        <a:solidFill>
                          <a:schemeClr val="tx1"/>
                        </a:solidFill>
                        <a:latin typeface="+mn-lt"/>
                        <a:hlinkClick r:id="rId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12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Operating</a:t>
            </a:r>
            <a:r>
              <a:rPr lang="cs-CZ" dirty="0" smtClean="0"/>
              <a:t> </a:t>
            </a:r>
            <a:r>
              <a:rPr lang="cs-CZ" dirty="0" err="1" smtClean="0"/>
              <a:t>grants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20888"/>
            <a:ext cx="8363272" cy="3777804"/>
          </a:xfrm>
        </p:spPr>
        <p:txBody>
          <a:bodyPr/>
          <a:lstStyle/>
          <a:p>
            <a:r>
              <a:rPr lang="cs-CZ" dirty="0" err="1" smtClean="0"/>
              <a:t>Indicative</a:t>
            </a:r>
            <a:r>
              <a:rPr lang="cs-CZ" dirty="0" smtClean="0"/>
              <a:t> budget:  </a:t>
            </a:r>
            <a:r>
              <a:rPr lang="en-GB" b="1" dirty="0" smtClean="0"/>
              <a:t>4</a:t>
            </a:r>
            <a:r>
              <a:rPr lang="cs-CZ" b="1" dirty="0" smtClean="0"/>
              <a:t> </a:t>
            </a:r>
            <a:r>
              <a:rPr lang="en-GB" b="1" dirty="0" smtClean="0"/>
              <a:t>189</a:t>
            </a:r>
            <a:r>
              <a:rPr lang="cs-CZ" b="1" dirty="0" smtClean="0"/>
              <a:t> 000 EUR</a:t>
            </a:r>
            <a:endParaRPr lang="en-GB" b="1" dirty="0" smtClean="0"/>
          </a:p>
          <a:p>
            <a:r>
              <a:rPr lang="en-GB" dirty="0"/>
              <a:t>14 framework partners were selected in the 4-year Call in 2017</a:t>
            </a:r>
            <a:endParaRPr lang="cs-CZ" dirty="0"/>
          </a:p>
          <a:p>
            <a:r>
              <a:rPr lang="cs-CZ" dirty="0" err="1" smtClean="0"/>
              <a:t>Selected</a:t>
            </a:r>
            <a:r>
              <a:rPr lang="cs-CZ" dirty="0" smtClean="0"/>
              <a:t> </a:t>
            </a:r>
            <a:r>
              <a:rPr lang="cs-CZ" dirty="0" err="1" smtClean="0"/>
              <a:t>framework</a:t>
            </a:r>
            <a:r>
              <a:rPr lang="cs-CZ" dirty="0" smtClean="0"/>
              <a:t> </a:t>
            </a:r>
            <a:r>
              <a:rPr lang="cs-CZ" dirty="0" err="1" smtClean="0"/>
              <a:t>partners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invited</a:t>
            </a:r>
            <a:r>
              <a:rPr lang="cs-CZ" dirty="0" smtClean="0"/>
              <a:t> </a:t>
            </a:r>
            <a:r>
              <a:rPr lang="cs-CZ" dirty="0" err="1" smtClean="0"/>
              <a:t>every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to </a:t>
            </a:r>
            <a:r>
              <a:rPr lang="cs-CZ" dirty="0" err="1" smtClean="0"/>
              <a:t>submit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application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operating</a:t>
            </a:r>
            <a:r>
              <a:rPr lang="cs-CZ" dirty="0" smtClean="0"/>
              <a:t> grant </a:t>
            </a:r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assesed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basis</a:t>
            </a:r>
            <a:r>
              <a:rPr lang="cs-CZ" dirty="0" smtClean="0"/>
              <a:t> of </a:t>
            </a:r>
            <a:r>
              <a:rPr lang="cs-CZ" dirty="0" err="1" smtClean="0"/>
              <a:t>published</a:t>
            </a:r>
            <a:r>
              <a:rPr lang="cs-CZ" dirty="0" smtClean="0"/>
              <a:t> </a:t>
            </a:r>
            <a:r>
              <a:rPr lang="cs-CZ" dirty="0" err="1" smtClean="0"/>
              <a:t>award</a:t>
            </a:r>
            <a:r>
              <a:rPr lang="cs-CZ" dirty="0" smtClean="0"/>
              <a:t> </a:t>
            </a:r>
            <a:r>
              <a:rPr lang="cs-CZ" dirty="0" err="1" smtClean="0"/>
              <a:t>criteria</a:t>
            </a:r>
            <a:r>
              <a:rPr lang="cs-CZ" dirty="0"/>
              <a:t> </a:t>
            </a:r>
            <a:r>
              <a:rPr lang="cs-CZ" u="sng" dirty="0" smtClean="0"/>
              <a:t>(</a:t>
            </a:r>
            <a:r>
              <a:rPr lang="cs-CZ" u="sng" dirty="0" err="1" smtClean="0"/>
              <a:t>Specific</a:t>
            </a:r>
            <a:r>
              <a:rPr lang="cs-CZ" u="sng" dirty="0" smtClean="0"/>
              <a:t> grant </a:t>
            </a:r>
            <a:r>
              <a:rPr lang="cs-CZ" u="sng" dirty="0" err="1" smtClean="0"/>
              <a:t>agreements</a:t>
            </a:r>
            <a:r>
              <a:rPr lang="cs-CZ" u="sng" dirty="0" smtClean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807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Procurement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eaLnBrk="1" fontAlgn="t" hangingPunct="1"/>
            <a:r>
              <a:rPr lang="cs-CZ" dirty="0" smtClean="0"/>
              <a:t>Budget: </a:t>
            </a:r>
            <a:r>
              <a:rPr lang="en-GB" b="1" dirty="0" smtClean="0"/>
              <a:t>11</a:t>
            </a:r>
            <a:r>
              <a:rPr lang="cs-CZ" b="1" dirty="0" smtClean="0"/>
              <a:t> </a:t>
            </a:r>
            <a:r>
              <a:rPr lang="en-GB" b="1" dirty="0" smtClean="0"/>
              <a:t>586 </a:t>
            </a:r>
            <a:r>
              <a:rPr lang="en-GB" b="1" dirty="0"/>
              <a:t>000 </a:t>
            </a:r>
            <a:r>
              <a:rPr lang="en-GB" b="1" dirty="0" smtClean="0"/>
              <a:t>EUR</a:t>
            </a:r>
            <a:r>
              <a:rPr lang="cs-CZ" dirty="0"/>
              <a:t> </a:t>
            </a:r>
            <a:r>
              <a:rPr lang="cs-CZ" dirty="0" smtClean="0"/>
              <a:t>  (</a:t>
            </a:r>
            <a:r>
              <a:rPr lang="en-GB" b="1" dirty="0" smtClean="0"/>
              <a:t>2</a:t>
            </a:r>
            <a:r>
              <a:rPr lang="cs-CZ" b="1" dirty="0" smtClean="0"/>
              <a:t>5</a:t>
            </a:r>
            <a:r>
              <a:rPr lang="en-GB" b="1" dirty="0" smtClean="0"/>
              <a:t>,21%</a:t>
            </a:r>
            <a:r>
              <a:rPr lang="cs-CZ" b="1" dirty="0" smtClean="0"/>
              <a:t>)</a:t>
            </a:r>
            <a:endParaRPr lang="en-GB" dirty="0"/>
          </a:p>
          <a:p>
            <a:endParaRPr lang="cs-CZ" dirty="0" smtClean="0"/>
          </a:p>
          <a:p>
            <a:r>
              <a:rPr lang="en-GB" dirty="0" smtClean="0"/>
              <a:t>Conferences</a:t>
            </a:r>
            <a:r>
              <a:rPr lang="en-GB" dirty="0"/>
              <a:t>, expert meetings, seminars, communication </a:t>
            </a:r>
            <a:r>
              <a:rPr lang="en-GB" dirty="0" smtClean="0"/>
              <a:t>activities</a:t>
            </a:r>
            <a:endParaRPr lang="cs-CZ" dirty="0" smtClean="0"/>
          </a:p>
          <a:p>
            <a:r>
              <a:rPr lang="cs-CZ" dirty="0"/>
              <a:t>D</a:t>
            </a:r>
            <a:r>
              <a:rPr lang="en-GB" dirty="0" err="1" smtClean="0"/>
              <a:t>evelopment</a:t>
            </a:r>
            <a:r>
              <a:rPr lang="en-GB" dirty="0" smtClean="0"/>
              <a:t> </a:t>
            </a:r>
            <a:r>
              <a:rPr lang="en-GB" dirty="0"/>
              <a:t>and maintenance of IT platforms and </a:t>
            </a:r>
            <a:r>
              <a:rPr lang="en-GB" dirty="0" smtClean="0"/>
              <a:t>systems</a:t>
            </a:r>
            <a:endParaRPr lang="cs-CZ" dirty="0" smtClean="0"/>
          </a:p>
          <a:p>
            <a:r>
              <a:rPr lang="en-GB" dirty="0" smtClean="0"/>
              <a:t>Surveys</a:t>
            </a:r>
            <a:r>
              <a:rPr lang="cs-CZ" dirty="0" smtClean="0"/>
              <a:t>, </a:t>
            </a:r>
            <a:r>
              <a:rPr lang="en-GB" dirty="0" smtClean="0"/>
              <a:t>studies </a:t>
            </a:r>
            <a:r>
              <a:rPr lang="en-GB" dirty="0"/>
              <a:t>and impact </a:t>
            </a:r>
            <a:r>
              <a:rPr lang="en-GB" dirty="0" smtClean="0"/>
              <a:t>assessments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98635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3925</TotalTime>
  <Words>456</Words>
  <Application>Microsoft Office PowerPoint</Application>
  <PresentationFormat>Prezentácia na obrazovke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Default Design</vt:lpstr>
      <vt:lpstr> Justice Programme Annual Work Programme 2018 </vt:lpstr>
      <vt:lpstr>Main features</vt:lpstr>
      <vt:lpstr>Allocation of funds:</vt:lpstr>
      <vt:lpstr>Allocation of funds:</vt:lpstr>
      <vt:lpstr>Funding instruments</vt:lpstr>
      <vt:lpstr>2018 Calls for action grants</vt:lpstr>
      <vt:lpstr>2018 Calls for action grants</vt:lpstr>
      <vt:lpstr>Operating grants</vt:lpstr>
      <vt:lpstr>Procurement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CHUDÁ Oľga</cp:lastModifiedBy>
  <cp:revision>231</cp:revision>
  <cp:lastPrinted>2017-11-29T15:02:18Z</cp:lastPrinted>
  <dcterms:created xsi:type="dcterms:W3CDTF">2011-10-28T10:25:18Z</dcterms:created>
  <dcterms:modified xsi:type="dcterms:W3CDTF">2017-11-29T15:03:01Z</dcterms:modified>
</cp:coreProperties>
</file>